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51A99-398D-400D-3EF1-ABB561B5C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B0232-F4B8-C88D-3E81-A86341BF17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214E1-0E05-8D13-CB5C-D4C66EA7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1DC38-FE63-7DAB-19C5-D0AB296C6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4F553-EC34-1167-9FCF-BAF26F30F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5402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0C88C-DEA1-F07D-A5D2-E8CB435F3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B2FEFC-12D6-866C-E195-F1A9C00470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EB8B0-1BE9-7C77-A7BF-9E2304B44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EC204-0402-A3E8-603C-43BE2C9FD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203D6-A200-FC19-4146-A4C97FAA7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7765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0C5925-A196-5DF0-6167-8248F1A6FA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A65940-4036-5821-1E26-702154D9A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A073-1CC2-AA25-DBB8-D195E144E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CB562-071A-C8D1-E0BF-2C65C8DE9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8EF78-7368-3C10-4B41-03117D19E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1969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10655-706F-7A44-F0D8-AB8233CCE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CD70C-0A63-79E3-BFCF-097A07A54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B2C9D-4D4D-D534-8E2E-B37EF43C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D2EB2-9960-05A6-49BC-22F2C4E64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3227C-1CEC-1F54-FED2-5A2645D9C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8102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A3E36-1249-F7C2-50C1-0AE458705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A1074-480B-246D-9E7A-12A0E277E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5D7BF-CB8A-7F50-1196-41F1D51CA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06C76-EC63-531E-AA4B-45BA43582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CA510-EB66-79C0-A78B-CF80650D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34562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92D99-05AA-07C2-C3D1-B0503709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BDDB5-E7FD-1DAA-D497-2A856388F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6FBCB-0902-E8C2-7860-5E5777A2A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5989A-BBFE-57AB-DD92-36F6569F9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D6C519-B717-0238-297B-A9EA5DEB5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E5D0E-133C-38EA-52BC-90AC1C4F4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4147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972FC-2D0F-8A35-04A5-62F0F3F1E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2C640-A25C-B5B8-6F9C-308256497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32F7F9-23B0-1ADF-C491-F9A02BB36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5C2E02-92E3-6364-FD09-41934ECFA0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CC0EEF-10FF-DBEE-9DB4-5FF8B4256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2A139A-7504-2CCE-2FAA-F0A6CDA23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E42F3F-B0A7-7315-9853-C6A1A144C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5C48A-D6A2-5290-4C67-BE3197622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480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27220-1FDA-9971-3F27-9994DD230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8E97B2-A7EC-F7C8-6AE2-65466318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B1F41D-9165-83CE-3B22-7A769AFF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E93C32-DA5D-86AF-6A44-9B5BDAB24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4470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D48F02-164A-149F-4919-5A9337B4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CDB3E-A9F2-DA32-222D-5FDDE0A27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D1A64-9B85-10A7-7268-FA9B4406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62112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87578-E141-6898-0645-6E64FE4B7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14963-33C5-7D38-69B7-903B6395F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830C66-E56A-279D-2A76-34019BB1C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67452-A4D6-A2F9-1C6C-19A6DA8C7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4EA7E-34A9-A664-3D62-A89A6CEF3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E401C-076A-528B-9FCF-5309A328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4505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783F-2755-C9D8-5062-2E87C6541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299221-4115-7F49-81FA-BF0F7AB8A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1220FB-122A-D98A-24F3-63BAA4D05D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14F81-F758-E621-C940-79661965D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A63D15-904A-355A-02E7-5CA3BCA77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86C932-E84A-5483-8FDD-584AAA6A3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50506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341511-CDA7-25A1-6C37-72044A97F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BCC97-A3C1-37E0-ED45-2F8D3D77F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B6BC6-F056-832A-3BC8-AC3A663053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912437-12D9-49D0-9739-5CD471104868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4ADCA-EBB5-FEFE-2463-39A63550DB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4CFBF-E565-554B-B054-B918E734A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90B522-4301-41B4-BBCA-A86CEEF58D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77925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BC7CF6-CFB8-9B55-E4DF-7595130388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0" t="2814" r="2013"/>
          <a:stretch/>
        </p:blipFill>
        <p:spPr>
          <a:xfrm>
            <a:off x="0" y="0"/>
            <a:ext cx="12192000" cy="68306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479D45-EA5D-8C2B-3A9F-64B5AD9672A8}"/>
              </a:ext>
            </a:extLst>
          </p:cNvPr>
          <p:cNvSpPr txBox="1"/>
          <p:nvPr/>
        </p:nvSpPr>
        <p:spPr>
          <a:xfrm>
            <a:off x="8801100" y="5294892"/>
            <a:ext cx="2366010" cy="52322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1400" dirty="0">
                <a:solidFill>
                  <a:srgbClr val="C00000"/>
                </a:solidFill>
              </a:rPr>
              <a:t>ขนาดของผลกระทบที่เกิดกับผู้ได้รับประโยชน์ และกลุ่มผู้ได้รับประโยชน์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496D6B-3E23-F2F4-9DFC-5186758F99C2}"/>
              </a:ext>
            </a:extLst>
          </p:cNvPr>
          <p:cNvSpPr/>
          <p:nvPr/>
        </p:nvSpPr>
        <p:spPr>
          <a:xfrm>
            <a:off x="5372100" y="1474470"/>
            <a:ext cx="1577340" cy="297180"/>
          </a:xfrm>
          <a:prstGeom prst="rect">
            <a:avLst/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Intermediaries/ Users/ Beneficiaries</a:t>
            </a:r>
            <a:endParaRPr lang="th-TH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271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>
            <a:extLst>
              <a:ext uri="{FF2B5EF4-FFF2-40B4-BE49-F238E27FC236}">
                <a16:creationId xmlns:a16="http://schemas.microsoft.com/office/drawing/2014/main" id="{9AEA8E92-5E65-3E2A-9E86-6A009F4965A7}"/>
              </a:ext>
            </a:extLst>
          </p:cNvPr>
          <p:cNvSpPr/>
          <p:nvPr/>
        </p:nvSpPr>
        <p:spPr>
          <a:xfrm>
            <a:off x="0" y="788670"/>
            <a:ext cx="2133601" cy="11837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4F00386F-8C5B-FCCA-4238-D47920F15BE3}"/>
              </a:ext>
            </a:extLst>
          </p:cNvPr>
          <p:cNvSpPr/>
          <p:nvPr/>
        </p:nvSpPr>
        <p:spPr>
          <a:xfrm>
            <a:off x="2179320" y="804475"/>
            <a:ext cx="2430045" cy="115330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D8B5F684-A2CF-CB94-2677-5A8251FE28DE}"/>
              </a:ext>
            </a:extLst>
          </p:cNvPr>
          <p:cNvSpPr/>
          <p:nvPr/>
        </p:nvSpPr>
        <p:spPr>
          <a:xfrm>
            <a:off x="4647749" y="797391"/>
            <a:ext cx="4316444" cy="116419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5983F5B-BEC9-B713-814A-650D42DA8197}"/>
              </a:ext>
            </a:extLst>
          </p:cNvPr>
          <p:cNvSpPr/>
          <p:nvPr/>
        </p:nvSpPr>
        <p:spPr>
          <a:xfrm>
            <a:off x="9025890" y="815033"/>
            <a:ext cx="2456711" cy="11503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12D0730-C2D3-DB87-7CDB-A8B5FA062C39}"/>
              </a:ext>
            </a:extLst>
          </p:cNvPr>
          <p:cNvCxnSpPr>
            <a:cxnSpLocks/>
          </p:cNvCxnSpPr>
          <p:nvPr/>
        </p:nvCxnSpPr>
        <p:spPr>
          <a:xfrm flipV="1">
            <a:off x="0" y="6576060"/>
            <a:ext cx="12192000" cy="7620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E491278-8884-EAD9-617B-2975716FA854}"/>
              </a:ext>
            </a:extLst>
          </p:cNvPr>
          <p:cNvCxnSpPr>
            <a:cxnSpLocks/>
          </p:cNvCxnSpPr>
          <p:nvPr/>
        </p:nvCxnSpPr>
        <p:spPr>
          <a:xfrm>
            <a:off x="0" y="1981200"/>
            <a:ext cx="12192000" cy="0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27FDD4-BA94-2081-FEE9-4517A588C9E3}"/>
              </a:ext>
            </a:extLst>
          </p:cNvPr>
          <p:cNvCxnSpPr>
            <a:cxnSpLocks/>
          </p:cNvCxnSpPr>
          <p:nvPr/>
        </p:nvCxnSpPr>
        <p:spPr>
          <a:xfrm>
            <a:off x="0" y="788670"/>
            <a:ext cx="12192000" cy="3810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B128FEA-B6C0-194C-A84F-7A84BE8F2908}"/>
              </a:ext>
            </a:extLst>
          </p:cNvPr>
          <p:cNvCxnSpPr>
            <a:cxnSpLocks/>
          </p:cNvCxnSpPr>
          <p:nvPr/>
        </p:nvCxnSpPr>
        <p:spPr>
          <a:xfrm flipH="1" flipV="1">
            <a:off x="2152650" y="792480"/>
            <a:ext cx="26670" cy="582930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626EFA-8F69-D8DB-CE94-DBA1629E5091}"/>
              </a:ext>
            </a:extLst>
          </p:cNvPr>
          <p:cNvCxnSpPr>
            <a:cxnSpLocks/>
          </p:cNvCxnSpPr>
          <p:nvPr/>
        </p:nvCxnSpPr>
        <p:spPr>
          <a:xfrm flipH="1" flipV="1">
            <a:off x="4644390" y="792480"/>
            <a:ext cx="3359" cy="582930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A4B716A-CD32-8102-7AA3-2C6A8307E65F}"/>
              </a:ext>
            </a:extLst>
          </p:cNvPr>
          <p:cNvCxnSpPr>
            <a:cxnSpLocks/>
          </p:cNvCxnSpPr>
          <p:nvPr/>
        </p:nvCxnSpPr>
        <p:spPr>
          <a:xfrm flipV="1">
            <a:off x="6781800" y="1303020"/>
            <a:ext cx="0" cy="5318760"/>
          </a:xfrm>
          <a:prstGeom prst="straightConnector1">
            <a:avLst/>
          </a:prstGeom>
          <a:ln w="63500">
            <a:prstDash val="sysDash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CBBE98-26ED-4B00-DD12-76F530779ACC}"/>
              </a:ext>
            </a:extLst>
          </p:cNvPr>
          <p:cNvCxnSpPr>
            <a:cxnSpLocks/>
          </p:cNvCxnSpPr>
          <p:nvPr/>
        </p:nvCxnSpPr>
        <p:spPr>
          <a:xfrm flipV="1">
            <a:off x="8999220" y="792480"/>
            <a:ext cx="0" cy="582930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2ED1149-DC6C-89BF-CA33-6BD6C4ACEE60}"/>
              </a:ext>
            </a:extLst>
          </p:cNvPr>
          <p:cNvSpPr txBox="1"/>
          <p:nvPr/>
        </p:nvSpPr>
        <p:spPr>
          <a:xfrm>
            <a:off x="166189" y="115580"/>
            <a:ext cx="100812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ชื่อโครงการ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B513468-A1BF-4167-88FC-3BC0A9FE551B}"/>
              </a:ext>
            </a:extLst>
          </p:cNvPr>
          <p:cNvSpPr/>
          <p:nvPr/>
        </p:nvSpPr>
        <p:spPr>
          <a:xfrm>
            <a:off x="10664191" y="13089"/>
            <a:ext cx="651508" cy="65150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Logo </a:t>
            </a:r>
            <a:r>
              <a:rPr lang="th-TH" sz="800" dirty="0">
                <a:solidFill>
                  <a:schemeClr val="tx1"/>
                </a:solidFill>
              </a:rPr>
              <a:t>หน่วยงาน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46D99-FA77-DC29-B1C6-926579735B00}"/>
              </a:ext>
            </a:extLst>
          </p:cNvPr>
          <p:cNvSpPr/>
          <p:nvPr/>
        </p:nvSpPr>
        <p:spPr>
          <a:xfrm>
            <a:off x="11384282" y="13089"/>
            <a:ext cx="651508" cy="65150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Logo </a:t>
            </a:r>
            <a:r>
              <a:rPr lang="th-TH" sz="800" dirty="0">
                <a:solidFill>
                  <a:schemeClr val="tx1"/>
                </a:solidFill>
              </a:rPr>
              <a:t>หน่วยงาน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387BB96-44A0-CBEA-4011-F90ABF8D0E6B}"/>
              </a:ext>
            </a:extLst>
          </p:cNvPr>
          <p:cNvCxnSpPr>
            <a:cxnSpLocks/>
          </p:cNvCxnSpPr>
          <p:nvPr/>
        </p:nvCxnSpPr>
        <p:spPr>
          <a:xfrm flipV="1">
            <a:off x="11517630" y="788670"/>
            <a:ext cx="0" cy="584073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F0E144C-1F6F-1FD0-7BC7-84A73FC7240D}"/>
              </a:ext>
            </a:extLst>
          </p:cNvPr>
          <p:cNvCxnSpPr>
            <a:cxnSpLocks/>
          </p:cNvCxnSpPr>
          <p:nvPr/>
        </p:nvCxnSpPr>
        <p:spPr>
          <a:xfrm flipH="1">
            <a:off x="4652010" y="1303020"/>
            <a:ext cx="4347210" cy="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15E239FC-CBB5-B22E-D198-98DA10344DDE}"/>
              </a:ext>
            </a:extLst>
          </p:cNvPr>
          <p:cNvSpPr txBox="1"/>
          <p:nvPr/>
        </p:nvSpPr>
        <p:spPr>
          <a:xfrm>
            <a:off x="454864" y="1056025"/>
            <a:ext cx="965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Input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3EAD84F-2383-8362-7DDF-328DE547E79A}"/>
              </a:ext>
            </a:extLst>
          </p:cNvPr>
          <p:cNvSpPr txBox="1"/>
          <p:nvPr/>
        </p:nvSpPr>
        <p:spPr>
          <a:xfrm>
            <a:off x="2793907" y="1073171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Output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32D235B-9FC8-9947-4279-600591C4F803}"/>
              </a:ext>
            </a:extLst>
          </p:cNvPr>
          <p:cNvSpPr txBox="1"/>
          <p:nvPr/>
        </p:nvSpPr>
        <p:spPr>
          <a:xfrm>
            <a:off x="6040579" y="794415"/>
            <a:ext cx="1560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Outcome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D22E30F-2E46-B2D2-5A46-76AD752F358F}"/>
              </a:ext>
            </a:extLst>
          </p:cNvPr>
          <p:cNvSpPr txBox="1"/>
          <p:nvPr/>
        </p:nvSpPr>
        <p:spPr>
          <a:xfrm>
            <a:off x="9646962" y="1056025"/>
            <a:ext cx="1200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Impact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4CFCC92-4504-0C30-9528-3D74BFED5320}"/>
              </a:ext>
            </a:extLst>
          </p:cNvPr>
          <p:cNvSpPr txBox="1"/>
          <p:nvPr/>
        </p:nvSpPr>
        <p:spPr>
          <a:xfrm>
            <a:off x="4719065" y="1320819"/>
            <a:ext cx="2036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Intermediaries/ Users/ Beneficiaries</a:t>
            </a:r>
            <a:endPara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0A42BA3-DEAC-6966-8549-0DA30601837A}"/>
              </a:ext>
            </a:extLst>
          </p:cNvPr>
          <p:cNvSpPr txBox="1"/>
          <p:nvPr/>
        </p:nvSpPr>
        <p:spPr>
          <a:xfrm>
            <a:off x="7400025" y="1379756"/>
            <a:ext cx="1035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Change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B35F7EC-7C54-F7AB-E645-F3438523344C}"/>
              </a:ext>
            </a:extLst>
          </p:cNvPr>
          <p:cNvSpPr/>
          <p:nvPr/>
        </p:nvSpPr>
        <p:spPr>
          <a:xfrm>
            <a:off x="204289" y="6444593"/>
            <a:ext cx="262005" cy="2635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0D425D3-E0FC-0F8E-879F-D53C4D9DB66B}"/>
              </a:ext>
            </a:extLst>
          </p:cNvPr>
          <p:cNvSpPr txBox="1"/>
          <p:nvPr/>
        </p:nvSpPr>
        <p:spPr>
          <a:xfrm>
            <a:off x="380087" y="6479530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86C17CA2-9A8F-A136-0029-A69A9D3A58D7}"/>
              </a:ext>
            </a:extLst>
          </p:cNvPr>
          <p:cNvSpPr/>
          <p:nvPr/>
        </p:nvSpPr>
        <p:spPr>
          <a:xfrm>
            <a:off x="4543267" y="6447137"/>
            <a:ext cx="262005" cy="2635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60E4D2A-8402-AC8A-2372-6BA1E2122320}"/>
              </a:ext>
            </a:extLst>
          </p:cNvPr>
          <p:cNvSpPr txBox="1"/>
          <p:nvPr/>
        </p:nvSpPr>
        <p:spPr>
          <a:xfrm>
            <a:off x="4719065" y="6482074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DED0422F-54D7-B32C-7592-262EDF7D8ECD}"/>
              </a:ext>
            </a:extLst>
          </p:cNvPr>
          <p:cNvSpPr/>
          <p:nvPr/>
        </p:nvSpPr>
        <p:spPr>
          <a:xfrm>
            <a:off x="6638767" y="6450947"/>
            <a:ext cx="262005" cy="2635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1AD324A-0D61-25A6-1FC4-33627A298620}"/>
              </a:ext>
            </a:extLst>
          </p:cNvPr>
          <p:cNvSpPr txBox="1"/>
          <p:nvPr/>
        </p:nvSpPr>
        <p:spPr>
          <a:xfrm>
            <a:off x="6814565" y="6485884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3BF3D3A4-EF90-6D2B-8029-46900B8927B8}"/>
              </a:ext>
            </a:extLst>
          </p:cNvPr>
          <p:cNvSpPr/>
          <p:nvPr/>
        </p:nvSpPr>
        <p:spPr>
          <a:xfrm>
            <a:off x="10273507" y="6439517"/>
            <a:ext cx="262005" cy="2635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7BA3F79-29D6-8BE5-D22B-6DE4625BE089}"/>
              </a:ext>
            </a:extLst>
          </p:cNvPr>
          <p:cNvSpPr txBox="1"/>
          <p:nvPr/>
        </p:nvSpPr>
        <p:spPr>
          <a:xfrm>
            <a:off x="10449305" y="6474454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829A60E-8BB3-8594-AB01-0422BCA8768E}"/>
              </a:ext>
            </a:extLst>
          </p:cNvPr>
          <p:cNvSpPr txBox="1"/>
          <p:nvPr/>
        </p:nvSpPr>
        <p:spPr>
          <a:xfrm>
            <a:off x="215699" y="2202865"/>
            <a:ext cx="1654991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นักวิจัย</a:t>
            </a:r>
          </a:p>
          <a:p>
            <a:endParaRPr lang="th-TH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062A5CD-CA6B-7291-FBF7-DCC5B81ACB74}"/>
              </a:ext>
            </a:extLst>
          </p:cNvPr>
          <p:cNvSpPr txBox="1"/>
          <p:nvPr/>
        </p:nvSpPr>
        <p:spPr>
          <a:xfrm>
            <a:off x="197100" y="3031426"/>
            <a:ext cx="1654991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งบประมาณวิจัย</a:t>
            </a:r>
          </a:p>
          <a:p>
            <a:endParaRPr lang="th-TH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05AE790-B79B-6F77-A69F-46C11D568D0A}"/>
              </a:ext>
            </a:extLst>
          </p:cNvPr>
          <p:cNvSpPr txBox="1"/>
          <p:nvPr/>
        </p:nvSpPr>
        <p:spPr>
          <a:xfrm>
            <a:off x="168525" y="3881221"/>
            <a:ext cx="1654991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ช่วงระยะเวลาวิจัย</a:t>
            </a:r>
          </a:p>
          <a:p>
            <a:endParaRPr lang="th-TH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ACCC8C6-16D8-1A8C-646F-08FF128FF4C4}"/>
              </a:ext>
            </a:extLst>
          </p:cNvPr>
          <p:cNvSpPr txBox="1"/>
          <p:nvPr/>
        </p:nvSpPr>
        <p:spPr>
          <a:xfrm>
            <a:off x="162202" y="4720574"/>
            <a:ext cx="1654991" cy="1015663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องค์ความรู้เดิม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เทคโนโลยีเดิม</a:t>
            </a:r>
          </a:p>
          <a:p>
            <a:endParaRPr lang="th-TH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C6981BBF-E781-7BA7-B029-FF9036A5AC56}"/>
              </a:ext>
            </a:extLst>
          </p:cNvPr>
          <p:cNvSpPr txBox="1"/>
          <p:nvPr/>
        </p:nvSpPr>
        <p:spPr>
          <a:xfrm>
            <a:off x="2658380" y="2202865"/>
            <a:ext cx="1654991" cy="1938992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ผลผลิตที่เกิดขึ้นและเด่นชัดที่สุด เช่น 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นวัตกรรม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เทคโนโลยีใหม่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มาตรการใหม่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ฯลฯ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F29A272-CCF9-DD38-E173-9F6D9A552A44}"/>
              </a:ext>
            </a:extLst>
          </p:cNvPr>
          <p:cNvSpPr txBox="1"/>
          <p:nvPr/>
        </p:nvSpPr>
        <p:spPr>
          <a:xfrm>
            <a:off x="4748872" y="2077731"/>
            <a:ext cx="2026210" cy="646331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หน่วยงานขับเคลื่อน</a:t>
            </a:r>
          </a:p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Intermediaries)/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บทบาท</a:t>
            </a:r>
            <a:endParaRPr lang="en-US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D6BD28A3-E3BD-59B1-A18D-E771B2B9E34B}"/>
              </a:ext>
            </a:extLst>
          </p:cNvPr>
          <p:cNvSpPr txBox="1"/>
          <p:nvPr/>
        </p:nvSpPr>
        <p:spPr>
          <a:xfrm>
            <a:off x="4861853" y="3280419"/>
            <a:ext cx="1759065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หน่วยงานใช้ประโยชน์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r>
              <a:rPr lang="en-US" sz="2000" b="1" baseline="30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st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User)/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บทบาท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D99D257-78A0-F758-4C62-8313C4EB62EE}"/>
              </a:ext>
            </a:extLst>
          </p:cNvPr>
          <p:cNvSpPr txBox="1"/>
          <p:nvPr/>
        </p:nvSpPr>
        <p:spPr>
          <a:xfrm>
            <a:off x="4864931" y="4071439"/>
            <a:ext cx="1759065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หน่วยงานใช้ประโยชน์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r>
              <a:rPr lang="en-US" sz="2000" b="1" baseline="30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nd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User)/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บทบาท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1" name="Arrow: Down 130">
            <a:extLst>
              <a:ext uri="{FF2B5EF4-FFF2-40B4-BE49-F238E27FC236}">
                <a16:creationId xmlns:a16="http://schemas.microsoft.com/office/drawing/2014/main" id="{B2E951E8-3145-C90D-9F31-AABE9DAEE33D}"/>
              </a:ext>
            </a:extLst>
          </p:cNvPr>
          <p:cNvSpPr/>
          <p:nvPr/>
        </p:nvSpPr>
        <p:spPr>
          <a:xfrm>
            <a:off x="5333549" y="2830651"/>
            <a:ext cx="669690" cy="34308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FBB5CDA-C643-6DA6-2EB2-25B7E56B8476}"/>
              </a:ext>
            </a:extLst>
          </p:cNvPr>
          <p:cNvSpPr txBox="1"/>
          <p:nvPr/>
        </p:nvSpPr>
        <p:spPr>
          <a:xfrm>
            <a:off x="4847343" y="5073014"/>
            <a:ext cx="1759065" cy="1015663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ผู้ได้รับประโยชน์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Beneficiary 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Final User)</a:t>
            </a:r>
          </a:p>
        </p:txBody>
      </p:sp>
      <p:sp>
        <p:nvSpPr>
          <p:cNvPr id="133" name="Arrow: Right 132">
            <a:extLst>
              <a:ext uri="{FF2B5EF4-FFF2-40B4-BE49-F238E27FC236}">
                <a16:creationId xmlns:a16="http://schemas.microsoft.com/office/drawing/2014/main" id="{6FBC24BF-0C41-0146-3A78-91F1082E8696}"/>
              </a:ext>
            </a:extLst>
          </p:cNvPr>
          <p:cNvSpPr/>
          <p:nvPr/>
        </p:nvSpPr>
        <p:spPr>
          <a:xfrm>
            <a:off x="6620918" y="3509010"/>
            <a:ext cx="491901" cy="3741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4" name="Arrow: Right 133">
            <a:extLst>
              <a:ext uri="{FF2B5EF4-FFF2-40B4-BE49-F238E27FC236}">
                <a16:creationId xmlns:a16="http://schemas.microsoft.com/office/drawing/2014/main" id="{D39D1C36-E473-874B-0B1E-E309F7AAD673}"/>
              </a:ext>
            </a:extLst>
          </p:cNvPr>
          <p:cNvSpPr/>
          <p:nvPr/>
        </p:nvSpPr>
        <p:spPr>
          <a:xfrm>
            <a:off x="6614075" y="4232403"/>
            <a:ext cx="491901" cy="3741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EE2516D-45E4-0B95-1B70-E56B916FBF19}"/>
              </a:ext>
            </a:extLst>
          </p:cNvPr>
          <p:cNvSpPr txBox="1"/>
          <p:nvPr/>
        </p:nvSpPr>
        <p:spPr>
          <a:xfrm>
            <a:off x="7103708" y="3331707"/>
            <a:ext cx="1759065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การเปลี่ยนแปลงที่เกิดขึ้นกับผู้ใช้ประโยชน์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A630577-76EE-EF3C-AF63-FA74517093A8}"/>
              </a:ext>
            </a:extLst>
          </p:cNvPr>
          <p:cNvSpPr txBox="1"/>
          <p:nvPr/>
        </p:nvSpPr>
        <p:spPr>
          <a:xfrm>
            <a:off x="7084380" y="4135360"/>
            <a:ext cx="1759065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การเปลี่ยนแปลงที่เกิดขึ้นกับผู้ใช้ประโยชน์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3DEFAF22-E70F-3848-04D3-08545913BF03}"/>
              </a:ext>
            </a:extLst>
          </p:cNvPr>
          <p:cNvSpPr txBox="1"/>
          <p:nvPr/>
        </p:nvSpPr>
        <p:spPr>
          <a:xfrm>
            <a:off x="9267506" y="2202865"/>
            <a:ext cx="1759065" cy="1938992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ผลกระทบที่เกิดจากการใช้ประโยชน์ผลงานวิจัย</a:t>
            </a:r>
          </a:p>
          <a:p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1) 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ด้านเศรษฐกิจ</a:t>
            </a:r>
          </a:p>
          <a:p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2) 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ด้านสังคม</a:t>
            </a:r>
          </a:p>
          <a:p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3) 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ด้านสิ่งแวดล้อม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4691211C-3D1C-FADF-3AF0-3276ACEE513C}"/>
              </a:ext>
            </a:extLst>
          </p:cNvPr>
          <p:cNvSpPr txBox="1"/>
          <p:nvPr/>
        </p:nvSpPr>
        <p:spPr>
          <a:xfrm>
            <a:off x="9240027" y="4313798"/>
            <a:ext cx="1820837" cy="92333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ขนาดของผลกระทบที่เกิดกับผู้ได้รับประโยชน์ และกลุ่มผู้ได้รับประโยชน์</a:t>
            </a:r>
          </a:p>
        </p:txBody>
      </p:sp>
    </p:spTree>
    <p:extLst>
      <p:ext uri="{BB962C8B-B14F-4D97-AF65-F5344CB8AC3E}">
        <p14:creationId xmlns:p14="http://schemas.microsoft.com/office/powerpoint/2010/main" val="257231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>
            <a:extLst>
              <a:ext uri="{FF2B5EF4-FFF2-40B4-BE49-F238E27FC236}">
                <a16:creationId xmlns:a16="http://schemas.microsoft.com/office/drawing/2014/main" id="{9AEA8E92-5E65-3E2A-9E86-6A009F4965A7}"/>
              </a:ext>
            </a:extLst>
          </p:cNvPr>
          <p:cNvSpPr/>
          <p:nvPr/>
        </p:nvSpPr>
        <p:spPr>
          <a:xfrm>
            <a:off x="0" y="788670"/>
            <a:ext cx="2133601" cy="11837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4F00386F-8C5B-FCCA-4238-D47920F15BE3}"/>
              </a:ext>
            </a:extLst>
          </p:cNvPr>
          <p:cNvSpPr/>
          <p:nvPr/>
        </p:nvSpPr>
        <p:spPr>
          <a:xfrm>
            <a:off x="2179320" y="804475"/>
            <a:ext cx="2430045" cy="115330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D8B5F684-A2CF-CB94-2677-5A8251FE28DE}"/>
              </a:ext>
            </a:extLst>
          </p:cNvPr>
          <p:cNvSpPr/>
          <p:nvPr/>
        </p:nvSpPr>
        <p:spPr>
          <a:xfrm>
            <a:off x="4647749" y="797391"/>
            <a:ext cx="4316444" cy="116419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5983F5B-BEC9-B713-814A-650D42DA8197}"/>
              </a:ext>
            </a:extLst>
          </p:cNvPr>
          <p:cNvSpPr/>
          <p:nvPr/>
        </p:nvSpPr>
        <p:spPr>
          <a:xfrm>
            <a:off x="9025890" y="815033"/>
            <a:ext cx="2456711" cy="11503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12D0730-C2D3-DB87-7CDB-A8B5FA062C39}"/>
              </a:ext>
            </a:extLst>
          </p:cNvPr>
          <p:cNvCxnSpPr>
            <a:cxnSpLocks/>
          </p:cNvCxnSpPr>
          <p:nvPr/>
        </p:nvCxnSpPr>
        <p:spPr>
          <a:xfrm flipV="1">
            <a:off x="0" y="6576060"/>
            <a:ext cx="12192000" cy="7620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E491278-8884-EAD9-617B-2975716FA854}"/>
              </a:ext>
            </a:extLst>
          </p:cNvPr>
          <p:cNvCxnSpPr>
            <a:cxnSpLocks/>
          </p:cNvCxnSpPr>
          <p:nvPr/>
        </p:nvCxnSpPr>
        <p:spPr>
          <a:xfrm>
            <a:off x="0" y="1981200"/>
            <a:ext cx="12192000" cy="0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27FDD4-BA94-2081-FEE9-4517A588C9E3}"/>
              </a:ext>
            </a:extLst>
          </p:cNvPr>
          <p:cNvCxnSpPr>
            <a:cxnSpLocks/>
          </p:cNvCxnSpPr>
          <p:nvPr/>
        </p:nvCxnSpPr>
        <p:spPr>
          <a:xfrm>
            <a:off x="0" y="788670"/>
            <a:ext cx="12192000" cy="3810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B128FEA-B6C0-194C-A84F-7A84BE8F2908}"/>
              </a:ext>
            </a:extLst>
          </p:cNvPr>
          <p:cNvCxnSpPr>
            <a:cxnSpLocks/>
          </p:cNvCxnSpPr>
          <p:nvPr/>
        </p:nvCxnSpPr>
        <p:spPr>
          <a:xfrm flipH="1" flipV="1">
            <a:off x="2152650" y="792480"/>
            <a:ext cx="26670" cy="582930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626EFA-8F69-D8DB-CE94-DBA1629E5091}"/>
              </a:ext>
            </a:extLst>
          </p:cNvPr>
          <p:cNvCxnSpPr>
            <a:cxnSpLocks/>
          </p:cNvCxnSpPr>
          <p:nvPr/>
        </p:nvCxnSpPr>
        <p:spPr>
          <a:xfrm flipH="1" flipV="1">
            <a:off x="4644390" y="792480"/>
            <a:ext cx="3359" cy="582930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A4B716A-CD32-8102-7AA3-2C6A8307E65F}"/>
              </a:ext>
            </a:extLst>
          </p:cNvPr>
          <p:cNvCxnSpPr>
            <a:cxnSpLocks/>
          </p:cNvCxnSpPr>
          <p:nvPr/>
        </p:nvCxnSpPr>
        <p:spPr>
          <a:xfrm flipV="1">
            <a:off x="6781800" y="1303020"/>
            <a:ext cx="0" cy="5318760"/>
          </a:xfrm>
          <a:prstGeom prst="straightConnector1">
            <a:avLst/>
          </a:prstGeom>
          <a:ln w="63500">
            <a:prstDash val="sysDash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CBBE98-26ED-4B00-DD12-76F530779ACC}"/>
              </a:ext>
            </a:extLst>
          </p:cNvPr>
          <p:cNvCxnSpPr>
            <a:cxnSpLocks/>
          </p:cNvCxnSpPr>
          <p:nvPr/>
        </p:nvCxnSpPr>
        <p:spPr>
          <a:xfrm flipV="1">
            <a:off x="8999220" y="792480"/>
            <a:ext cx="0" cy="582930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2ED1149-DC6C-89BF-CA33-6BD6C4ACEE60}"/>
              </a:ext>
            </a:extLst>
          </p:cNvPr>
          <p:cNvSpPr txBox="1"/>
          <p:nvPr/>
        </p:nvSpPr>
        <p:spPr>
          <a:xfrm>
            <a:off x="166189" y="115580"/>
            <a:ext cx="100812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ชื่อโครงการ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B513468-A1BF-4167-88FC-3BC0A9FE551B}"/>
              </a:ext>
            </a:extLst>
          </p:cNvPr>
          <p:cNvSpPr/>
          <p:nvPr/>
        </p:nvSpPr>
        <p:spPr>
          <a:xfrm>
            <a:off x="10664191" y="13089"/>
            <a:ext cx="651508" cy="65150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Logo </a:t>
            </a:r>
            <a:r>
              <a:rPr lang="th-TH" sz="800" dirty="0">
                <a:solidFill>
                  <a:schemeClr val="tx1"/>
                </a:solidFill>
              </a:rPr>
              <a:t>หน่วยงาน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46D99-FA77-DC29-B1C6-926579735B00}"/>
              </a:ext>
            </a:extLst>
          </p:cNvPr>
          <p:cNvSpPr/>
          <p:nvPr/>
        </p:nvSpPr>
        <p:spPr>
          <a:xfrm>
            <a:off x="11384282" y="13089"/>
            <a:ext cx="651508" cy="65150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Logo </a:t>
            </a:r>
            <a:r>
              <a:rPr lang="th-TH" sz="800" dirty="0">
                <a:solidFill>
                  <a:schemeClr val="tx1"/>
                </a:solidFill>
              </a:rPr>
              <a:t>หน่วยงาน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387BB96-44A0-CBEA-4011-F90ABF8D0E6B}"/>
              </a:ext>
            </a:extLst>
          </p:cNvPr>
          <p:cNvCxnSpPr>
            <a:cxnSpLocks/>
          </p:cNvCxnSpPr>
          <p:nvPr/>
        </p:nvCxnSpPr>
        <p:spPr>
          <a:xfrm flipV="1">
            <a:off x="11517630" y="788670"/>
            <a:ext cx="0" cy="584073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F0E144C-1F6F-1FD0-7BC7-84A73FC7240D}"/>
              </a:ext>
            </a:extLst>
          </p:cNvPr>
          <p:cNvCxnSpPr>
            <a:cxnSpLocks/>
          </p:cNvCxnSpPr>
          <p:nvPr/>
        </p:nvCxnSpPr>
        <p:spPr>
          <a:xfrm flipH="1">
            <a:off x="4652010" y="1303020"/>
            <a:ext cx="4347210" cy="0"/>
          </a:xfrm>
          <a:prstGeom prst="straightConnector1">
            <a:avLst/>
          </a:prstGeom>
          <a:ln w="635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15E239FC-CBB5-B22E-D198-98DA10344DDE}"/>
              </a:ext>
            </a:extLst>
          </p:cNvPr>
          <p:cNvSpPr txBox="1"/>
          <p:nvPr/>
        </p:nvSpPr>
        <p:spPr>
          <a:xfrm>
            <a:off x="454864" y="1056025"/>
            <a:ext cx="965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Input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3EAD84F-2383-8362-7DDF-328DE547E79A}"/>
              </a:ext>
            </a:extLst>
          </p:cNvPr>
          <p:cNvSpPr txBox="1"/>
          <p:nvPr/>
        </p:nvSpPr>
        <p:spPr>
          <a:xfrm>
            <a:off x="2793907" y="1073171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Output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32D235B-9FC8-9947-4279-600591C4F803}"/>
              </a:ext>
            </a:extLst>
          </p:cNvPr>
          <p:cNvSpPr txBox="1"/>
          <p:nvPr/>
        </p:nvSpPr>
        <p:spPr>
          <a:xfrm>
            <a:off x="6040579" y="794415"/>
            <a:ext cx="1560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Outcome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D22E30F-2E46-B2D2-5A46-76AD752F358F}"/>
              </a:ext>
            </a:extLst>
          </p:cNvPr>
          <p:cNvSpPr txBox="1"/>
          <p:nvPr/>
        </p:nvSpPr>
        <p:spPr>
          <a:xfrm>
            <a:off x="9646962" y="1056025"/>
            <a:ext cx="1200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Impact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B35F7EC-7C54-F7AB-E645-F3438523344C}"/>
              </a:ext>
            </a:extLst>
          </p:cNvPr>
          <p:cNvSpPr/>
          <p:nvPr/>
        </p:nvSpPr>
        <p:spPr>
          <a:xfrm>
            <a:off x="204289" y="6444593"/>
            <a:ext cx="262005" cy="2635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0D425D3-E0FC-0F8E-879F-D53C4D9DB66B}"/>
              </a:ext>
            </a:extLst>
          </p:cNvPr>
          <p:cNvSpPr txBox="1"/>
          <p:nvPr/>
        </p:nvSpPr>
        <p:spPr>
          <a:xfrm>
            <a:off x="380087" y="6479530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86C17CA2-9A8F-A136-0029-A69A9D3A58D7}"/>
              </a:ext>
            </a:extLst>
          </p:cNvPr>
          <p:cNvSpPr/>
          <p:nvPr/>
        </p:nvSpPr>
        <p:spPr>
          <a:xfrm>
            <a:off x="4508977" y="6435707"/>
            <a:ext cx="262005" cy="2635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60E4D2A-8402-AC8A-2372-6BA1E2122320}"/>
              </a:ext>
            </a:extLst>
          </p:cNvPr>
          <p:cNvSpPr txBox="1"/>
          <p:nvPr/>
        </p:nvSpPr>
        <p:spPr>
          <a:xfrm>
            <a:off x="3884675" y="6482074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C5E85C2-AD78-656A-CA7B-C23FBEF69E35}"/>
              </a:ext>
            </a:extLst>
          </p:cNvPr>
          <p:cNvSpPr txBox="1"/>
          <p:nvPr/>
        </p:nvSpPr>
        <p:spPr>
          <a:xfrm>
            <a:off x="6757415" y="6474454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7BA3F79-29D6-8BE5-D22B-6DE4625BE089}"/>
              </a:ext>
            </a:extLst>
          </p:cNvPr>
          <p:cNvSpPr txBox="1"/>
          <p:nvPr/>
        </p:nvSpPr>
        <p:spPr>
          <a:xfrm>
            <a:off x="10037825" y="6474454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829A60E-8BB3-8594-AB01-0422BCA8768E}"/>
              </a:ext>
            </a:extLst>
          </p:cNvPr>
          <p:cNvSpPr txBox="1"/>
          <p:nvPr/>
        </p:nvSpPr>
        <p:spPr>
          <a:xfrm>
            <a:off x="215699" y="2202865"/>
            <a:ext cx="1654991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นักวิจัย</a:t>
            </a:r>
          </a:p>
          <a:p>
            <a:endParaRPr lang="th-TH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062A5CD-CA6B-7291-FBF7-DCC5B81ACB74}"/>
              </a:ext>
            </a:extLst>
          </p:cNvPr>
          <p:cNvSpPr txBox="1"/>
          <p:nvPr/>
        </p:nvSpPr>
        <p:spPr>
          <a:xfrm>
            <a:off x="197100" y="3031426"/>
            <a:ext cx="1654991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งบประมาณวิจัย</a:t>
            </a:r>
          </a:p>
          <a:p>
            <a:endParaRPr lang="th-TH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05AE790-B79B-6F77-A69F-46C11D568D0A}"/>
              </a:ext>
            </a:extLst>
          </p:cNvPr>
          <p:cNvSpPr txBox="1"/>
          <p:nvPr/>
        </p:nvSpPr>
        <p:spPr>
          <a:xfrm>
            <a:off x="168525" y="3881221"/>
            <a:ext cx="1654991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ช่วงระยะเวลาวิจัย</a:t>
            </a:r>
          </a:p>
          <a:p>
            <a:endParaRPr lang="th-TH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ACCC8C6-16D8-1A8C-646F-08FF128FF4C4}"/>
              </a:ext>
            </a:extLst>
          </p:cNvPr>
          <p:cNvSpPr txBox="1"/>
          <p:nvPr/>
        </p:nvSpPr>
        <p:spPr>
          <a:xfrm>
            <a:off x="162202" y="4720574"/>
            <a:ext cx="1654991" cy="1015663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องค์ความรู้เดิม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เทคโนโลยีเดิม</a:t>
            </a:r>
          </a:p>
          <a:p>
            <a:endParaRPr lang="th-TH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C6981BBF-E781-7BA7-B029-FF9036A5AC56}"/>
              </a:ext>
            </a:extLst>
          </p:cNvPr>
          <p:cNvSpPr txBox="1"/>
          <p:nvPr/>
        </p:nvSpPr>
        <p:spPr>
          <a:xfrm>
            <a:off x="2658380" y="2202865"/>
            <a:ext cx="1654991" cy="175432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ผลผลิตที่เกิดขึ้นและเด่นชัดที่สุด เช่น </a:t>
            </a:r>
          </a:p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นวัตกรรม</a:t>
            </a:r>
          </a:p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เทคโนโลยีใหม่</a:t>
            </a:r>
          </a:p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มาตรการใหม่</a:t>
            </a:r>
          </a:p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ฯลฯ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3DEFAF22-E70F-3848-04D3-08545913BF03}"/>
              </a:ext>
            </a:extLst>
          </p:cNvPr>
          <p:cNvSpPr txBox="1"/>
          <p:nvPr/>
        </p:nvSpPr>
        <p:spPr>
          <a:xfrm>
            <a:off x="9267506" y="2043381"/>
            <a:ext cx="2116776" cy="1323439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ผลกระทบที่เกิดจากการใช้ประโยชน์ผลงานวิจัย</a:t>
            </a:r>
          </a:p>
          <a:p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1) 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ด้านเศรษฐกิจ</a:t>
            </a:r>
          </a:p>
          <a:p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2) 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ด้านสังคม</a:t>
            </a:r>
          </a:p>
          <a:p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3) 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ด้านสิ่งแวดล้อม</a:t>
            </a:r>
            <a:endParaRPr lang="en-US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E9ED4ED-95F5-C687-429E-76ABA9CFA228}"/>
              </a:ext>
            </a:extLst>
          </p:cNvPr>
          <p:cNvCxnSpPr>
            <a:cxnSpLocks/>
          </p:cNvCxnSpPr>
          <p:nvPr/>
        </p:nvCxnSpPr>
        <p:spPr>
          <a:xfrm>
            <a:off x="0" y="6576060"/>
            <a:ext cx="466223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8AA594D-A536-7777-7E08-3365640DFF51}"/>
              </a:ext>
            </a:extLst>
          </p:cNvPr>
          <p:cNvCxnSpPr>
            <a:cxnSpLocks/>
          </p:cNvCxnSpPr>
          <p:nvPr/>
        </p:nvCxnSpPr>
        <p:spPr>
          <a:xfrm flipV="1">
            <a:off x="4618582" y="3385369"/>
            <a:ext cx="0" cy="31859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8863ECD-8343-3648-690B-8130AEBB4C5E}"/>
              </a:ext>
            </a:extLst>
          </p:cNvPr>
          <p:cNvCxnSpPr>
            <a:cxnSpLocks/>
          </p:cNvCxnSpPr>
          <p:nvPr/>
        </p:nvCxnSpPr>
        <p:spPr>
          <a:xfrm>
            <a:off x="4605267" y="3417570"/>
            <a:ext cx="6877334" cy="0"/>
          </a:xfrm>
          <a:prstGeom prst="line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A69520D4-2A5A-4B27-B261-A32621CAC953}"/>
              </a:ext>
            </a:extLst>
          </p:cNvPr>
          <p:cNvSpPr/>
          <p:nvPr/>
        </p:nvSpPr>
        <p:spPr>
          <a:xfrm>
            <a:off x="4518831" y="3278174"/>
            <a:ext cx="262005" cy="2635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21EFA6-5377-5055-807B-F32B0F6768BE}"/>
              </a:ext>
            </a:extLst>
          </p:cNvPr>
          <p:cNvSpPr txBox="1"/>
          <p:nvPr/>
        </p:nvSpPr>
        <p:spPr>
          <a:xfrm>
            <a:off x="6752080" y="3313111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2F17D7-7B7D-E999-9688-802FCAD2BF9E}"/>
              </a:ext>
            </a:extLst>
          </p:cNvPr>
          <p:cNvSpPr txBox="1"/>
          <p:nvPr/>
        </p:nvSpPr>
        <p:spPr>
          <a:xfrm>
            <a:off x="10032490" y="3313111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CBA7FE2-C035-BC32-F67E-ABE181F1237E}"/>
              </a:ext>
            </a:extLst>
          </p:cNvPr>
          <p:cNvCxnSpPr>
            <a:cxnSpLocks/>
          </p:cNvCxnSpPr>
          <p:nvPr/>
        </p:nvCxnSpPr>
        <p:spPr>
          <a:xfrm>
            <a:off x="4614321" y="4906184"/>
            <a:ext cx="6877334" cy="0"/>
          </a:xfrm>
          <a:prstGeom prst="line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EF2B02F2-9DE4-0944-49EB-11884E669CAC}"/>
              </a:ext>
            </a:extLst>
          </p:cNvPr>
          <p:cNvSpPr/>
          <p:nvPr/>
        </p:nvSpPr>
        <p:spPr>
          <a:xfrm>
            <a:off x="4527885" y="4741797"/>
            <a:ext cx="262005" cy="2635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F4B72A-AF69-6DA2-79ED-2F68576F9C80}"/>
              </a:ext>
            </a:extLst>
          </p:cNvPr>
          <p:cNvSpPr txBox="1"/>
          <p:nvPr/>
        </p:nvSpPr>
        <p:spPr>
          <a:xfrm>
            <a:off x="6761134" y="4801725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C153B5-25FA-D0FB-2AE3-8D25C3FE1C93}"/>
              </a:ext>
            </a:extLst>
          </p:cNvPr>
          <p:cNvSpPr txBox="1"/>
          <p:nvPr/>
        </p:nvSpPr>
        <p:spPr>
          <a:xfrm>
            <a:off x="10041544" y="4801725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25xx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BD8DD73-888B-4E07-F6C0-4A6AAE93D6AA}"/>
              </a:ext>
            </a:extLst>
          </p:cNvPr>
          <p:cNvSpPr/>
          <p:nvPr/>
        </p:nvSpPr>
        <p:spPr>
          <a:xfrm>
            <a:off x="4513514" y="4737987"/>
            <a:ext cx="262005" cy="2635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355F670-DE7B-7002-09B4-DAAA1D813544}"/>
              </a:ext>
            </a:extLst>
          </p:cNvPr>
          <p:cNvSpPr/>
          <p:nvPr/>
        </p:nvSpPr>
        <p:spPr>
          <a:xfrm>
            <a:off x="4503410" y="3273399"/>
            <a:ext cx="262005" cy="2635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BBB63F-EE65-9D41-0D96-737485799901}"/>
              </a:ext>
            </a:extLst>
          </p:cNvPr>
          <p:cNvSpPr txBox="1"/>
          <p:nvPr/>
        </p:nvSpPr>
        <p:spPr>
          <a:xfrm>
            <a:off x="4748872" y="2030711"/>
            <a:ext cx="2026210" cy="646331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หน่วยงานขับเคลื่อน</a:t>
            </a:r>
          </a:p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Intermediaries)/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บทบาท</a:t>
            </a:r>
            <a:endParaRPr lang="en-US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0F9EAC20-10FD-0E2B-566F-44CB6057B03C}"/>
              </a:ext>
            </a:extLst>
          </p:cNvPr>
          <p:cNvSpPr/>
          <p:nvPr/>
        </p:nvSpPr>
        <p:spPr>
          <a:xfrm>
            <a:off x="5279797" y="2624979"/>
            <a:ext cx="669690" cy="2539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F695619-1934-ACCC-E2B9-EC0325CC269D}"/>
              </a:ext>
            </a:extLst>
          </p:cNvPr>
          <p:cNvSpPr txBox="1"/>
          <p:nvPr/>
        </p:nvSpPr>
        <p:spPr>
          <a:xfrm>
            <a:off x="4826703" y="2798837"/>
            <a:ext cx="1759065" cy="646331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หน่วยงานใช้ประโยชน์</a:t>
            </a:r>
          </a:p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r>
              <a:rPr lang="en-US" sz="1800" b="1" baseline="30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st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User)/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บทบาท</a:t>
            </a:r>
            <a:endParaRPr lang="en-US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64E3F7-FC23-71A2-47B9-3084050B984B}"/>
              </a:ext>
            </a:extLst>
          </p:cNvPr>
          <p:cNvSpPr txBox="1"/>
          <p:nvPr/>
        </p:nvSpPr>
        <p:spPr>
          <a:xfrm>
            <a:off x="4827254" y="3775218"/>
            <a:ext cx="1759065" cy="707886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หน่วยงานใช้ประโยชน์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r>
              <a:rPr lang="en-US" sz="2000" b="1" baseline="30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nd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User)/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บทบาท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0C968B-2549-FA00-8205-FEEF9093A239}"/>
              </a:ext>
            </a:extLst>
          </p:cNvPr>
          <p:cNvSpPr txBox="1"/>
          <p:nvPr/>
        </p:nvSpPr>
        <p:spPr>
          <a:xfrm>
            <a:off x="4851428" y="5267183"/>
            <a:ext cx="1759065" cy="1015663"/>
          </a:xfrm>
          <a:prstGeom prst="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ผู้ได้รับประโยชน์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Beneficiary 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Final User)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50CCF59-729B-2BF3-37F8-93517574426F}"/>
              </a:ext>
            </a:extLst>
          </p:cNvPr>
          <p:cNvSpPr txBox="1"/>
          <p:nvPr/>
        </p:nvSpPr>
        <p:spPr>
          <a:xfrm>
            <a:off x="6915149" y="3775218"/>
            <a:ext cx="1853873" cy="830997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กรณีที่ แต่ละ 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User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อาจเกิดการนำ 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Output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ไปใช้แตกต่างกันในแต่ละช่วงเวลา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202A8D-648F-2EEB-786B-F5EBD94D22AD}"/>
              </a:ext>
            </a:extLst>
          </p:cNvPr>
          <p:cNvSpPr txBox="1"/>
          <p:nvPr/>
        </p:nvSpPr>
        <p:spPr>
          <a:xfrm>
            <a:off x="6963722" y="2270574"/>
            <a:ext cx="1853873" cy="830997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กรณีที่ แต่ละ 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User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อาจเกิดการนำ 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Output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ไปใช้แตกต่างกันในแต่ละช่วงเวลา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EA81C52-392A-5DFC-1260-8D8EAE246928}"/>
              </a:ext>
            </a:extLst>
          </p:cNvPr>
          <p:cNvSpPr txBox="1"/>
          <p:nvPr/>
        </p:nvSpPr>
        <p:spPr>
          <a:xfrm>
            <a:off x="6916926" y="5321014"/>
            <a:ext cx="1853873" cy="830997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กรณีที่ แต่ละ 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User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อาจเกิดการนำ 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Output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ไปใช้แตกต่างกันในแต่ละช่วงเวลา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6B1C2E-71FF-6E30-147D-E991E8D9E728}"/>
              </a:ext>
            </a:extLst>
          </p:cNvPr>
          <p:cNvSpPr txBox="1"/>
          <p:nvPr/>
        </p:nvSpPr>
        <p:spPr>
          <a:xfrm>
            <a:off x="9267506" y="3740040"/>
            <a:ext cx="1820837" cy="92333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ขนาดของผลกระทบที่เกิดกับผู้ได้รับประโยชน์ และกลุ่มผู้ได้รับประโยชน์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63AF9BD-BBB3-0506-F8BB-2F5487AA9255}"/>
              </a:ext>
            </a:extLst>
          </p:cNvPr>
          <p:cNvSpPr/>
          <p:nvPr/>
        </p:nvSpPr>
        <p:spPr>
          <a:xfrm>
            <a:off x="6631874" y="4764657"/>
            <a:ext cx="262005" cy="2635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F27DCE4-FC41-312D-7002-BA0AE969C896}"/>
              </a:ext>
            </a:extLst>
          </p:cNvPr>
          <p:cNvSpPr/>
          <p:nvPr/>
        </p:nvSpPr>
        <p:spPr>
          <a:xfrm>
            <a:off x="6621770" y="3288639"/>
            <a:ext cx="262005" cy="2635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81532605-2694-E3CD-4B9A-19C8AC5320A3}"/>
              </a:ext>
            </a:extLst>
          </p:cNvPr>
          <p:cNvSpPr/>
          <p:nvPr/>
        </p:nvSpPr>
        <p:spPr>
          <a:xfrm>
            <a:off x="6635684" y="6437247"/>
            <a:ext cx="262005" cy="2635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7D01E69-E0E7-1478-B7E8-B92EDA6D2C3C}"/>
              </a:ext>
            </a:extLst>
          </p:cNvPr>
          <p:cNvCxnSpPr>
            <a:cxnSpLocks/>
          </p:cNvCxnSpPr>
          <p:nvPr/>
        </p:nvCxnSpPr>
        <p:spPr>
          <a:xfrm>
            <a:off x="4663430" y="6576060"/>
            <a:ext cx="6877334" cy="0"/>
          </a:xfrm>
          <a:prstGeom prst="line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40603B85-11A4-DA33-1336-EAAFC78D0424}"/>
              </a:ext>
            </a:extLst>
          </p:cNvPr>
          <p:cNvSpPr txBox="1"/>
          <p:nvPr/>
        </p:nvSpPr>
        <p:spPr>
          <a:xfrm>
            <a:off x="4719065" y="1320819"/>
            <a:ext cx="2036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Intermediaries/ Users/ Beneficiaries</a:t>
            </a:r>
            <a:endPara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FE1B8BB-797B-75DA-D2CC-75A68B33B2C6}"/>
              </a:ext>
            </a:extLst>
          </p:cNvPr>
          <p:cNvSpPr txBox="1"/>
          <p:nvPr/>
        </p:nvSpPr>
        <p:spPr>
          <a:xfrm>
            <a:off x="7400025" y="1379756"/>
            <a:ext cx="1035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Change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38188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313</Words>
  <Application>Microsoft Office PowerPoint</Application>
  <PresentationFormat>Widescreen</PresentationFormat>
  <Paragraphs>81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TH Sarabun New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Peechanit Ketsuwan</dc:creator>
  <cp:lastModifiedBy>expert@dld.go.th</cp:lastModifiedBy>
  <cp:revision>14</cp:revision>
  <dcterms:created xsi:type="dcterms:W3CDTF">2024-09-04T06:56:53Z</dcterms:created>
  <dcterms:modified xsi:type="dcterms:W3CDTF">2026-08-10T04:09:19Z</dcterms:modified>
</cp:coreProperties>
</file>